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0" r:id="rId6"/>
    <p:sldId id="261" r:id="rId7"/>
    <p:sldId id="357" r:id="rId8"/>
    <p:sldId id="263" r:id="rId9"/>
    <p:sldId id="358" r:id="rId10"/>
    <p:sldId id="323" r:id="rId11"/>
    <p:sldId id="406" r:id="rId12"/>
    <p:sldId id="301" r:id="rId13"/>
    <p:sldId id="396" r:id="rId14"/>
    <p:sldId id="319" r:id="rId15"/>
    <p:sldId id="404" r:id="rId16"/>
    <p:sldId id="265" r:id="rId17"/>
    <p:sldId id="394" r:id="rId18"/>
    <p:sldId id="321" r:id="rId19"/>
    <p:sldId id="405" r:id="rId20"/>
    <p:sldId id="313" r:id="rId21"/>
    <p:sldId id="401" r:id="rId22"/>
    <p:sldId id="346" r:id="rId23"/>
    <p:sldId id="419" r:id="rId24"/>
    <p:sldId id="420" r:id="rId25"/>
    <p:sldId id="421" r:id="rId26"/>
    <p:sldId id="307" r:id="rId27"/>
    <p:sldId id="398" r:id="rId28"/>
    <p:sldId id="325" r:id="rId29"/>
    <p:sldId id="407" r:id="rId30"/>
    <p:sldId id="311" r:id="rId31"/>
    <p:sldId id="400" r:id="rId32"/>
    <p:sldId id="327" r:id="rId33"/>
    <p:sldId id="408" r:id="rId34"/>
    <p:sldId id="315" r:id="rId35"/>
    <p:sldId id="402" r:id="rId36"/>
    <p:sldId id="338" r:id="rId37"/>
    <p:sldId id="409" r:id="rId38"/>
    <p:sldId id="422" r:id="rId39"/>
    <p:sldId id="423" r:id="rId40"/>
    <p:sldId id="427" r:id="rId41"/>
    <p:sldId id="425" r:id="rId42"/>
    <p:sldId id="424" r:id="rId43"/>
    <p:sldId id="426" r:id="rId44"/>
    <p:sldId id="317" r:id="rId45"/>
    <p:sldId id="403" r:id="rId46"/>
    <p:sldId id="428" r:id="rId47"/>
    <p:sldId id="429" r:id="rId48"/>
    <p:sldId id="430" r:id="rId49"/>
    <p:sldId id="431" r:id="rId50"/>
    <p:sldId id="340" r:id="rId51"/>
    <p:sldId id="410" r:id="rId52"/>
    <p:sldId id="299" r:id="rId53"/>
    <p:sldId id="395" r:id="rId54"/>
    <p:sldId id="342" r:id="rId55"/>
    <p:sldId id="411" r:id="rId56"/>
    <p:sldId id="303" r:id="rId57"/>
    <p:sldId id="397" r:id="rId58"/>
    <p:sldId id="344" r:id="rId59"/>
    <p:sldId id="412" r:id="rId60"/>
    <p:sldId id="309" r:id="rId61"/>
    <p:sldId id="399" r:id="rId62"/>
    <p:sldId id="353" r:id="rId63"/>
    <p:sldId id="415" r:id="rId64"/>
    <p:sldId id="413" r:id="rId65"/>
    <p:sldId id="417" r:id="rId66"/>
    <p:sldId id="355" r:id="rId67"/>
    <p:sldId id="418" r:id="rId68"/>
    <p:sldId id="432" r:id="rId69"/>
    <p:sldId id="433" r:id="rId70"/>
    <p:sldId id="348" r:id="rId71"/>
    <p:sldId id="328" r:id="rId72"/>
    <p:sldId id="329" r:id="rId73"/>
    <p:sldId id="384" r:id="rId74"/>
    <p:sldId id="331" r:id="rId75"/>
    <p:sldId id="385" r:id="rId76"/>
    <p:sldId id="333" r:id="rId77"/>
    <p:sldId id="38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694"/>
    <p:restoredTop sz="96327"/>
  </p:normalViewPr>
  <p:slideViewPr>
    <p:cSldViewPr snapToGrid="0" snapToObjects="1">
      <p:cViewPr varScale="1">
        <p:scale>
          <a:sx n="133" d="100"/>
          <a:sy n="133" d="100"/>
        </p:scale>
        <p:origin x="192" y="27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12/17/20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12/17/20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12/17/20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12/17/20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12/17/20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12/17/20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12/17/20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12/17/20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tif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測量結果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ratio (gross revenue / # of employees) is a key competitive indicator within an industry. </a:t>
            </a:r>
          </a:p>
          <a:p>
            <a:pPr algn="ctr"/>
            <a:r>
              <a:rPr lang="en-GB" dirty="0">
                <a:solidFill>
                  <a:schemeClr val="bg1">
                    <a:lumMod val="85000"/>
                  </a:schemeClr>
                </a:solidFill>
                <a:latin typeface="Ubuntu" panose="020B0504030602030204" pitchFamily="34" charset="0"/>
              </a:rPr>
              <a:t>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60797" y="1444736"/>
            <a:ext cx="3531736"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系統的總費用和成本，</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Total expenses and costs for the product(s)/system(s) being measured, </a:t>
            </a:r>
          </a:p>
          <a:p>
            <a:pPr algn="ctr"/>
            <a:r>
              <a:rPr lang="en-GB" dirty="0">
                <a:solidFill>
                  <a:schemeClr val="bg1">
                    <a:lumMod val="85000"/>
                  </a:schemeClr>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4" y="1444736"/>
            <a:ext cx="6417142" cy="369332"/>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某種形式的情緒分析有助於測量員工的敬業度、活力和熱情。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Some form of sentiment analysis to help 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4" y="1444736"/>
            <a:ext cx="6417142" cy="369332"/>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Some form of sentiment analysis to help 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8" y="2522579"/>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按功能對使用方式進行測量，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Measurement of usage, by feature, to help infer the degree to which customers find the product useful and whether actual usage meets expectations on 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830997"/>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687673" y="1444736"/>
            <a:ext cx="3877985"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relative percentage of the market not controlled by the product; the potential market share that the product 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difference between a customer or user’s </a:t>
            </a:r>
          </a:p>
          <a:p>
            <a:pPr algn="ctr"/>
            <a:r>
              <a:rPr lang="en-GB" sz="1600" dirty="0">
                <a:solidFill>
                  <a:schemeClr val="bg1">
                    <a:lumMod val="85000"/>
                  </a:schemeClr>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9170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表示客戶希望獲得的體驗的測量。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A measure that indicates </a:t>
            </a:r>
          </a:p>
          <a:p>
            <a:pPr algn="ctr"/>
            <a:r>
              <a:rPr lang="en-GB" sz="1600" dirty="0">
                <a:solidFill>
                  <a:schemeClr val="bg1">
                    <a:lumMod val="85000"/>
                  </a:schemeClr>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37247" y="2738792"/>
            <a:ext cx="5792732" cy="1077218"/>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Desired Customer 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49130" y="2103863"/>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7262" y="1444736"/>
            <a:ext cx="6878806"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對於頻繁或連續發佈的團隊，此度量已被實際的發佈度量所取代。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699693"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integrated and tested builds per time period. For a team that is releasing frequently or continuously, 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每個時間段的發佈次數，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例如 連續、每天、每周、每月、每季度等。</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這有助於反映出用新穎及有競爭力的產品來滿足客戶需求的時間。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releases per time period, </a:t>
            </a:r>
          </a:p>
          <a:p>
            <a:pPr algn="ctr"/>
            <a:r>
              <a:rPr lang="en-GB" dirty="0">
                <a:solidFill>
                  <a:schemeClr val="bg1">
                    <a:lumMod val="85000"/>
                  </a:schemeClr>
                </a:solidFill>
                <a:latin typeface="Ubuntu" panose="020B0504030602030204" pitchFamily="34" charset="0"/>
              </a:rPr>
              <a:t>e.g. continuously, daily, weekly, monthly, quarterly, etc. This helps reflect the time needed to satisfy the customer 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119075" y="3772388"/>
            <a:ext cx="5321520" cy="307777"/>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Reveals the value that the product delivers to customers, today</a:t>
            </a:r>
            <a:endParaRPr lang="en-NL" sz="14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133742" y="2344162"/>
            <a:ext cx="3236784" cy="307777"/>
          </a:xfrm>
          <a:prstGeom prst="rect">
            <a:avLst/>
          </a:prstGeom>
          <a:noFill/>
        </p:spPr>
        <p:txBody>
          <a:bodyPr wrap="none" rtlCol="0">
            <a:spAutoFit/>
          </a:bodyPr>
          <a:lstStyle/>
          <a:p>
            <a:pPr algn="ctr"/>
            <a:r>
              <a:rPr lang="zh-TW" altLang="en-GB"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5" y="1444736"/>
            <a:ext cx="6417141"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666745"/>
            <a:ext cx="6334477" cy="1477328"/>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time spent correcting product problems between </a:t>
            </a:r>
          </a:p>
          <a:p>
            <a:pPr algn="ctr"/>
            <a:r>
              <a:rPr lang="en-GB" dirty="0">
                <a:solidFill>
                  <a:schemeClr val="bg1">
                    <a:lumMod val="85000"/>
                  </a:schemeClr>
                </a:solidFill>
                <a:latin typeface="Ubuntu" panose="020B0504030602030204" pitchFamily="34" charset="0"/>
              </a:rPr>
              <a:t>the point the developers say it is ready to release and </a:t>
            </a:r>
          </a:p>
          <a:p>
            <a:pPr algn="ctr"/>
            <a:r>
              <a:rPr lang="en-GB" dirty="0">
                <a:solidFill>
                  <a:schemeClr val="bg1">
                    <a:lumMod val="85000"/>
                  </a:schemeClr>
                </a:solidFill>
                <a:latin typeface="Ubuntu" panose="020B0504030602030204" pitchFamily="34" charset="0"/>
              </a:rPr>
              <a:t>the point where it is actually released to customers. </a:t>
            </a:r>
          </a:p>
          <a:p>
            <a:pPr algn="ctr"/>
            <a:r>
              <a:rPr lang="en-GB" dirty="0">
                <a:solidFill>
                  <a:schemeClr val="bg1">
                    <a:lumMod val="85000"/>
                  </a:schemeClr>
                </a:solidFill>
                <a:latin typeface="Ubuntu" panose="020B0504030602030204" pitchFamily="34" charset="0"/>
              </a:rPr>
              <a:t>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822076"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average amount of time it takes from when an error is detected and when it is fixed. </a:t>
            </a:r>
          </a:p>
          <a:p>
            <a:pPr algn="ctr"/>
            <a:r>
              <a:rPr lang="en-GB" dirty="0">
                <a:solidFill>
                  <a:schemeClr val="bg1">
                    <a:lumMod val="85000"/>
                  </a:schemeClr>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41424" y="1444736"/>
            <a:ext cx="457048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這項度量有助於反映組織接觸客戶的能力。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從提出想法或形成假設到客戶從該想法中受益的時間。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0082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8088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number of times that the organization deployed (released) 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27145" y="2916755"/>
            <a:ext cx="5926515"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278138"/>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35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879759" y="1444736"/>
            <a:ext cx="549381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621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average amount of time </a:t>
            </a:r>
          </a:p>
          <a:p>
            <a:pPr algn="ctr"/>
            <a:r>
              <a:rPr lang="en-GB" sz="1600" dirty="0">
                <a:solidFill>
                  <a:schemeClr val="bg1">
                    <a:lumMod val="85000"/>
                  </a:schemeClr>
                </a:solidFill>
                <a:latin typeface="Ubuntu" panose="020B0504030602030204" pitchFamily="34" charset="0"/>
              </a:rPr>
              <a:t>from when an impediment is raised until when it is resolved. </a:t>
            </a:r>
          </a:p>
          <a:p>
            <a:pPr algn="ctr"/>
            <a:r>
              <a:rPr lang="en-GB" sz="1600" dirty="0">
                <a:solidFill>
                  <a:schemeClr val="bg1">
                    <a:lumMod val="85000"/>
                  </a:schemeClr>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81143" y="3196505"/>
            <a:ext cx="5926515"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522579"/>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0874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轉換方向的時間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2884065"/>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830997"/>
          </a:xfrm>
          <a:prstGeom prst="rect">
            <a:avLst/>
          </a:prstGeom>
          <a:noFill/>
        </p:spPr>
        <p:txBody>
          <a:bodyPr wrap="square" rtlCol="0">
            <a:spAutoFit/>
          </a:bodyPr>
          <a:lstStyle/>
          <a:p>
            <a:pPr algn="ctr"/>
            <a:r>
              <a:rPr lang="zh-TW" altLang="en-US" sz="1600" dirty="0">
                <a:solidFill>
                  <a:schemeClr val="bg1">
                    <a:lumMod val="85000"/>
                  </a:schemeClr>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544938"/>
            <a:ext cx="6556053" cy="1384995"/>
          </a:xfrm>
          <a:prstGeom prst="rect">
            <a:avLst/>
          </a:prstGeom>
          <a:noFill/>
        </p:spPr>
        <p:txBody>
          <a:bodyPr wrap="square" rtlCol="0">
            <a:spAutoFit/>
          </a:bodyPr>
          <a:lstStyle/>
          <a:p>
            <a:pPr algn="ctr"/>
            <a:r>
              <a:rPr lang="en-GB" sz="1400" dirty="0">
                <a:solidFill>
                  <a:schemeClr val="bg1">
                    <a:lumMod val="85000"/>
                  </a:schemeClr>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545889" y="3772388"/>
            <a:ext cx="4467890" cy="523220"/>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Expresses the organization’s ability to </a:t>
            </a:r>
          </a:p>
          <a:p>
            <a:pPr algn="ctr"/>
            <a:r>
              <a:rPr lang="en-GB" sz="1400" dirty="0">
                <a:solidFill>
                  <a:schemeClr val="bg1">
                    <a:lumMod val="50000"/>
                  </a:schemeClr>
                </a:solidFill>
                <a:latin typeface="Ubuntu" panose="020B0504030602030204" pitchFamily="34" charset="0"/>
              </a:rPr>
              <a:t>quickly deliver new capabilities, services, or products</a:t>
            </a:r>
            <a:endParaRPr lang="en-NL" sz="14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上市時間</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864438" y="2344162"/>
            <a:ext cx="3775393"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
        <p:nvSpPr>
          <p:cNvPr id="3" name="Rectangle 2">
            <a:extLst>
              <a:ext uri="{FF2B5EF4-FFF2-40B4-BE49-F238E27FC236}">
                <a16:creationId xmlns:a16="http://schemas.microsoft.com/office/drawing/2014/main" id="{ADAC2012-93B8-D946-B88B-11337F158D34}"/>
              </a:ext>
            </a:extLst>
          </p:cNvPr>
          <p:cNvSpPr/>
          <p:nvPr/>
        </p:nvSpPr>
        <p:spPr>
          <a:xfrm>
            <a:off x="591680" y="1427097"/>
            <a:ext cx="1441420" cy="523220"/>
          </a:xfrm>
          <a:prstGeom prst="rect">
            <a:avLst/>
          </a:prstGeom>
        </p:spPr>
        <p:txBody>
          <a:bodyPr wrap="none">
            <a:spAutoFit/>
          </a:bodyPr>
          <a:lstStyle/>
          <a:p>
            <a:r>
              <a:rPr lang="en-US" altLang="zh-TW" sz="2800" b="1" dirty="0">
                <a:latin typeface="Noto Sans Mono CJK TC Bold" panose="020B0500000000000000" pitchFamily="34" charset="-128"/>
                <a:ea typeface="Noto Sans Mono CJK TC Bold" panose="020B0500000000000000" pitchFamily="34" charset="-128"/>
              </a:rPr>
              <a:t>(</a:t>
            </a:r>
            <a:r>
              <a:rPr lang="zh-TW" altLang="en-US" sz="2800" b="1" dirty="0">
                <a:latin typeface="Noto Sans Mono CJK TC Bold" panose="020B0500000000000000" pitchFamily="34" charset="-128"/>
                <a:ea typeface="Noto Sans Mono CJK TC Bold" panose="020B0500000000000000" pitchFamily="34" charset="-128"/>
              </a:rPr>
              <a:t>產品</a:t>
            </a:r>
            <a:r>
              <a:rPr lang="en-US" altLang="zh-TW" sz="2800" b="1" dirty="0">
                <a:latin typeface="Noto Sans Mono CJK TC Bold" panose="020B0500000000000000" pitchFamily="34" charset="-128"/>
                <a:ea typeface="Noto Sans Mono CJK TC Bold" panose="020B0500000000000000" pitchFamily="34" charset="-128"/>
              </a:rPr>
              <a:t>) </a:t>
            </a:r>
            <a:endParaRPr lang="en-US" sz="2800" dirty="0"/>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percentage of effort or cost spent on new product capabilities, divided by total product effort or cost. </a:t>
            </a:r>
          </a:p>
          <a:p>
            <a:pPr algn="ctr"/>
            <a:r>
              <a:rPr lang="en-GB" dirty="0">
                <a:solidFill>
                  <a:schemeClr val="bg1">
                    <a:lumMod val="85000"/>
                  </a:schemeClr>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7262" y="1444736"/>
            <a:ext cx="6878806"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自上次測量以來，對缺陷變化進行的測量。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Measurement of change in defects since last measurement. A defect is anything that reduces the value of the product to a customer, user, or to the organization itself. 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percentage of time teams spend 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64343" y="1444736"/>
            <a:ext cx="5724644"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740595"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077218"/>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1846" y="1444736"/>
            <a:ext cx="7109639"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number of different versions (or variants)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7866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3335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37247" y="2738792"/>
            <a:ext cx="5792732"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077218"/>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28119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已發佈的產品更改導致服務品質下降並需要修復的百分比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（例如，熱修復補丁、消減、補丁）。</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percentage of released product changes that result in degraded service and require remediation (e.g.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27145" y="2916755"/>
            <a:ext cx="5926515"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522579"/>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975860" y="4015278"/>
            <a:ext cx="5607945" cy="523220"/>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Expresses the ability of a product development organization to </a:t>
            </a:r>
          </a:p>
          <a:p>
            <a:r>
              <a:rPr lang="en-GB" sz="1400" dirty="0">
                <a:solidFill>
                  <a:schemeClr val="bg1">
                    <a:lumMod val="50000"/>
                  </a:schemeClr>
                </a:solidFill>
                <a:latin typeface="Ubuntu" panose="020B0504030602030204" pitchFamily="34" charset="0"/>
              </a:rPr>
              <a:t>deliver new capabilities that might better meet customer needs</a:t>
            </a:r>
            <a:endParaRPr lang="en-NL" sz="14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創新能力</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325831" y="2344162"/>
            <a:ext cx="4852611"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57722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不要測量產出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測量結果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175168" y="1078775"/>
            <a:ext cx="7054790" cy="2696820"/>
            <a:chOff x="175168" y="1078775"/>
            <a:chExt cx="7054790"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175168" y="2944598"/>
              <a:ext cx="6900243"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329713" y="236360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329715" y="1780670"/>
              <a:ext cx="6900243"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grpSp>
        <p:nvGrpSpPr>
          <p:cNvPr id="18" name="Group 17">
            <a:extLst>
              <a:ext uri="{FF2B5EF4-FFF2-40B4-BE49-F238E27FC236}">
                <a16:creationId xmlns:a16="http://schemas.microsoft.com/office/drawing/2014/main" id="{126D44AB-4C67-E24F-958D-108EF2968E75}"/>
              </a:ext>
            </a:extLst>
          </p:cNvPr>
          <p:cNvGrpSpPr/>
          <p:nvPr/>
        </p:nvGrpSpPr>
        <p:grpSpPr>
          <a:xfrm>
            <a:off x="2535641" y="709952"/>
            <a:ext cx="2413977" cy="3973103"/>
            <a:chOff x="2698415" y="205452"/>
            <a:chExt cx="2413977" cy="3973103"/>
          </a:xfrm>
        </p:grpSpPr>
        <p:pic>
          <p:nvPicPr>
            <p:cNvPr id="19" name="Picture 18">
              <a:extLst>
                <a:ext uri="{FF2B5EF4-FFF2-40B4-BE49-F238E27FC236}">
                  <a16:creationId xmlns:a16="http://schemas.microsoft.com/office/drawing/2014/main" id="{791AD3B6-45F9-3C49-8DD6-BB156D6A3005}"/>
                </a:ext>
              </a:extLst>
            </p:cNvPr>
            <p:cNvPicPr>
              <a:picLocks noChangeAspect="1"/>
            </p:cNvPicPr>
            <p:nvPr/>
          </p:nvPicPr>
          <p:blipFill rotWithShape="1">
            <a:blip r:embed="rId3"/>
            <a:srcRect l="-168" r="1"/>
            <a:stretch/>
          </p:blipFill>
          <p:spPr>
            <a:xfrm>
              <a:off x="2698415" y="205452"/>
              <a:ext cx="2413977" cy="2307055"/>
            </a:xfrm>
            <a:prstGeom prst="rect">
              <a:avLst/>
            </a:prstGeom>
          </p:spPr>
        </p:pic>
        <p:pic>
          <p:nvPicPr>
            <p:cNvPr id="20" name="Picture 19">
              <a:extLst>
                <a:ext uri="{FF2B5EF4-FFF2-40B4-BE49-F238E27FC236}">
                  <a16:creationId xmlns:a16="http://schemas.microsoft.com/office/drawing/2014/main" id="{87CC524E-5197-574D-A0D2-F7750DEE439C}"/>
                </a:ext>
              </a:extLst>
            </p:cNvPr>
            <p:cNvPicPr>
              <a:picLocks noChangeAspect="1"/>
            </p:cNvPicPr>
            <p:nvPr/>
          </p:nvPicPr>
          <p:blipFill>
            <a:blip r:embed="rId4"/>
            <a:stretch>
              <a:fillRect/>
            </a:stretch>
          </p:blipFill>
          <p:spPr>
            <a:xfrm>
              <a:off x="2712923" y="2518622"/>
              <a:ext cx="2396294" cy="1659933"/>
            </a:xfrm>
            <a:prstGeom prst="rect">
              <a:avLst/>
            </a:prstGeom>
          </p:spPr>
        </p:pic>
      </p:grpSp>
      <p:pic>
        <p:nvPicPr>
          <p:cNvPr id="21" name="Picture 20">
            <a:extLst>
              <a:ext uri="{FF2B5EF4-FFF2-40B4-BE49-F238E27FC236}">
                <a16:creationId xmlns:a16="http://schemas.microsoft.com/office/drawing/2014/main" id="{71E6F22A-1376-1C46-BB1D-A14455E33EA2}"/>
              </a:ext>
            </a:extLst>
          </p:cNvPr>
          <p:cNvPicPr>
            <a:picLocks noChangeAspect="1"/>
          </p:cNvPicPr>
          <p:nvPr/>
        </p:nvPicPr>
        <p:blipFill>
          <a:blip r:embed="rId5"/>
          <a:stretch>
            <a:fillRect/>
          </a:stretch>
        </p:blipFill>
        <p:spPr>
          <a:xfrm>
            <a:off x="4971217" y="709952"/>
            <a:ext cx="2534618" cy="1486714"/>
          </a:xfrm>
          <a:prstGeom prst="rect">
            <a:avLst/>
          </a:prstGeom>
        </p:spPr>
      </p:pic>
      <p:grpSp>
        <p:nvGrpSpPr>
          <p:cNvPr id="22" name="Group 21">
            <a:extLst>
              <a:ext uri="{FF2B5EF4-FFF2-40B4-BE49-F238E27FC236}">
                <a16:creationId xmlns:a16="http://schemas.microsoft.com/office/drawing/2014/main" id="{0C05B910-B920-8445-AFD4-D6501F7AC516}"/>
              </a:ext>
            </a:extLst>
          </p:cNvPr>
          <p:cNvGrpSpPr/>
          <p:nvPr/>
        </p:nvGrpSpPr>
        <p:grpSpPr>
          <a:xfrm>
            <a:off x="100065" y="709952"/>
            <a:ext cx="2414822" cy="4099912"/>
            <a:chOff x="208176" y="135718"/>
            <a:chExt cx="2414822" cy="4099912"/>
          </a:xfrm>
        </p:grpSpPr>
        <p:pic>
          <p:nvPicPr>
            <p:cNvPr id="23" name="Picture 22">
              <a:extLst>
                <a:ext uri="{FF2B5EF4-FFF2-40B4-BE49-F238E27FC236}">
                  <a16:creationId xmlns:a16="http://schemas.microsoft.com/office/drawing/2014/main" id="{8C1F5C42-279E-BE42-BA46-85BC8316C009}"/>
                </a:ext>
              </a:extLst>
            </p:cNvPr>
            <p:cNvPicPr>
              <a:picLocks noChangeAspect="1"/>
            </p:cNvPicPr>
            <p:nvPr/>
          </p:nvPicPr>
          <p:blipFill>
            <a:blip r:embed="rId6"/>
            <a:stretch>
              <a:fillRect/>
            </a:stretch>
          </p:blipFill>
          <p:spPr>
            <a:xfrm>
              <a:off x="208176" y="135718"/>
              <a:ext cx="2413977" cy="3277160"/>
            </a:xfrm>
            <a:prstGeom prst="rect">
              <a:avLst/>
            </a:prstGeom>
          </p:spPr>
        </p:pic>
        <p:pic>
          <p:nvPicPr>
            <p:cNvPr id="24" name="Picture 23">
              <a:extLst>
                <a:ext uri="{FF2B5EF4-FFF2-40B4-BE49-F238E27FC236}">
                  <a16:creationId xmlns:a16="http://schemas.microsoft.com/office/drawing/2014/main" id="{20AF62F6-4639-9540-8054-B2BC6343A844}"/>
                </a:ext>
              </a:extLst>
            </p:cNvPr>
            <p:cNvPicPr>
              <a:picLocks noChangeAspect="1"/>
            </p:cNvPicPr>
            <p:nvPr/>
          </p:nvPicPr>
          <p:blipFill rotWithShape="1">
            <a:blip r:embed="rId7"/>
            <a:srcRect t="727"/>
            <a:stretch/>
          </p:blipFill>
          <p:spPr>
            <a:xfrm>
              <a:off x="213994" y="3408885"/>
              <a:ext cx="2409004" cy="826745"/>
            </a:xfrm>
            <a:prstGeom prst="rect">
              <a:avLst/>
            </a:prstGeom>
          </p:spPr>
        </p:pic>
      </p:grpSp>
      <p:pic>
        <p:nvPicPr>
          <p:cNvPr id="25" name="Picture 24">
            <a:extLst>
              <a:ext uri="{FF2B5EF4-FFF2-40B4-BE49-F238E27FC236}">
                <a16:creationId xmlns:a16="http://schemas.microsoft.com/office/drawing/2014/main" id="{D5FB2C5C-1A4C-8E43-A3E4-4C59B37A6D7E}"/>
              </a:ext>
            </a:extLst>
          </p:cNvPr>
          <p:cNvPicPr>
            <a:picLocks noChangeAspect="1"/>
          </p:cNvPicPr>
          <p:nvPr/>
        </p:nvPicPr>
        <p:blipFill>
          <a:blip r:embed="rId8"/>
          <a:stretch>
            <a:fillRect/>
          </a:stretch>
        </p:blipFill>
        <p:spPr>
          <a:xfrm>
            <a:off x="4966764" y="2196666"/>
            <a:ext cx="2539071" cy="1082065"/>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595325" y="3772388"/>
            <a:ext cx="4369017" cy="738664"/>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Suggests the potential future value </a:t>
            </a:r>
          </a:p>
          <a:p>
            <a:pPr algn="ctr"/>
            <a:r>
              <a:rPr lang="en-GB" sz="1400" dirty="0">
                <a:solidFill>
                  <a:schemeClr val="bg1">
                    <a:lumMod val="50000"/>
                  </a:schemeClr>
                </a:solidFill>
                <a:latin typeface="Ubuntu" panose="020B0504030602030204" pitchFamily="34" charset="0"/>
              </a:rPr>
              <a:t>that could be realized if the organization could </a:t>
            </a:r>
          </a:p>
          <a:p>
            <a:pPr algn="ctr"/>
            <a:r>
              <a:rPr lang="en-GB" sz="1400" dirty="0">
                <a:solidFill>
                  <a:schemeClr val="bg1">
                    <a:lumMod val="50000"/>
                  </a:schemeClr>
                </a:solidFill>
                <a:latin typeface="Ubuntu" panose="020B0504030602030204" pitchFamily="34" charset="0"/>
              </a:rPr>
              <a:t>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966755" y="2344162"/>
            <a:ext cx="5570757"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1046</TotalTime>
  <Words>2530</Words>
  <Application>Microsoft Macintosh PowerPoint</Application>
  <PresentationFormat>Custom</PresentationFormat>
  <Paragraphs>215</Paragraphs>
  <Slides>78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Calibri Light</vt:lpstr>
      <vt:lpstr>Noto Sans Mono CJK TC Bold</vt:lpstr>
      <vt:lpstr>Ubuntu</vt:lpstr>
      <vt:lpstr>Noto Sans Mono CJK TC Regular</vt:lpstr>
      <vt:lpstr>Calibri</vt:lpstr>
      <vt:lpstr>Ubuntu Light</vt:lpstr>
      <vt:lpstr>Arial</vt:lpstr>
      <vt:lpstr>Marvel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437</cp:revision>
  <cp:lastPrinted>2020-12-15T18:03:59Z</cp:lastPrinted>
  <dcterms:created xsi:type="dcterms:W3CDTF">2020-03-02T18:23:14Z</dcterms:created>
  <dcterms:modified xsi:type="dcterms:W3CDTF">2020-12-17T09:39:04Z</dcterms:modified>
</cp:coreProperties>
</file>